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Average" panose="020B0604020202020204" charset="0"/>
      <p:regular r:id="rId27"/>
    </p:embeddedFont>
    <p:embeddedFont>
      <p:font typeface="Oswal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5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f19d17b3f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f19d17b3f_0_1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6f980f9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6f980f9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f19d17b3f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f19d17b3f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f19d17b3f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f19d17b3f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f19d17b3f_0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f19d17b3f_0_1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f19d17b3f_0_1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f19d17b3f_0_1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f19d17b3f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f19d17b3f_0_1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f1cc242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f1cc242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f1cc242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f1cc2425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6f980f9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6f980f9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f1cc242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f1cc242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f1cc242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f1cc242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f1cc242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f1cc242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f1cc2425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f1cc2425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f19d17b3f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f19d17b3f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6f980f9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6f980f9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f19d17b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f19d17b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f1cc2425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f1cc2425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f19d17b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f19d17b3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f19d17b3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f19d17b3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f19d17b3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f19d17b3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f980f9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f980f9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f19d17b3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f19d17b3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00549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464850" y="3521600"/>
            <a:ext cx="25878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/>
              <a:t>Company Profile</a:t>
            </a:r>
            <a:endParaRPr sz="27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950" y="711650"/>
            <a:ext cx="4340150" cy="274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settore cleaning industriale in Italia: Polisplend, il partner ideale per la tua azienda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4487100" cy="1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/>
              <a:t>Un settore </a:t>
            </a:r>
            <a:br>
              <a:rPr lang="it" sz="2900"/>
            </a:br>
            <a:r>
              <a:rPr lang="it" sz="2900"/>
              <a:t>ad alta competitività</a:t>
            </a:r>
            <a:endParaRPr sz="2900"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4294967295"/>
          </p:nvPr>
        </p:nvSpPr>
        <p:spPr>
          <a:xfrm>
            <a:off x="311700" y="1762075"/>
            <a:ext cx="3814800" cy="22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000">
                <a:solidFill>
                  <a:srgbClr val="FFFFFF"/>
                </a:solidFill>
              </a:rPr>
              <a:t>Nel panorama italiano l'attività di pulizia  industriale è classificata dal codice ATECO 81.2 dal quale elenco si evidenzia un'alta  competitività nel settore.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t="2534" r="11331"/>
          <a:stretch/>
        </p:blipFill>
        <p:spPr>
          <a:xfrm>
            <a:off x="4465150" y="0"/>
            <a:ext cx="46788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/>
              <a:t>Distinguersi fra i competitor</a:t>
            </a:r>
            <a:endParaRPr sz="290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4294967295"/>
          </p:nvPr>
        </p:nvSpPr>
        <p:spPr>
          <a:xfrm>
            <a:off x="311700" y="1479750"/>
            <a:ext cx="3891600" cy="30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FFFFFF"/>
                </a:solidFill>
              </a:rPr>
              <a:t>All'interno di un panorama altamente competitivo, </a:t>
            </a:r>
            <a:br>
              <a:rPr lang="it" sz="2000">
                <a:solidFill>
                  <a:srgbClr val="FFFFFF"/>
                </a:solidFill>
              </a:rPr>
            </a:br>
            <a:r>
              <a:rPr lang="it" sz="2000" b="1">
                <a:solidFill>
                  <a:srgbClr val="FFFFFF"/>
                </a:solidFill>
              </a:rPr>
              <a:t>Polisplend</a:t>
            </a:r>
            <a:r>
              <a:rPr lang="it" sz="2000">
                <a:solidFill>
                  <a:srgbClr val="FFFFFF"/>
                </a:solidFill>
              </a:rPr>
              <a:t> </a:t>
            </a:r>
            <a:r>
              <a:rPr lang="it" sz="2000" b="1">
                <a:solidFill>
                  <a:srgbClr val="FFFFFF"/>
                </a:solidFill>
              </a:rPr>
              <a:t>si distingue per:</a:t>
            </a:r>
            <a:br>
              <a:rPr lang="it" sz="2000" b="1">
                <a:solidFill>
                  <a:srgbClr val="FFFFFF"/>
                </a:solidFill>
              </a:rPr>
            </a:br>
            <a:endParaRPr sz="2000" b="1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it" sz="2000">
                <a:solidFill>
                  <a:srgbClr val="FFFFFF"/>
                </a:solidFill>
              </a:rPr>
              <a:t>Qualità dei servizi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it" sz="2000">
                <a:solidFill>
                  <a:srgbClr val="FFFFFF"/>
                </a:solidFill>
              </a:rPr>
              <a:t>Programmi di fidelizzazione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it" sz="2000">
                <a:solidFill>
                  <a:srgbClr val="FFFFFF"/>
                </a:solidFill>
              </a:rPr>
              <a:t>Affidabilità del personale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 t="2534" r="11331"/>
          <a:stretch/>
        </p:blipFill>
        <p:spPr>
          <a:xfrm>
            <a:off x="4465150" y="0"/>
            <a:ext cx="46788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000" y="554200"/>
            <a:ext cx="3842307" cy="38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body" idx="4294967295"/>
          </p:nvPr>
        </p:nvSpPr>
        <p:spPr>
          <a:xfrm>
            <a:off x="2328600" y="1152475"/>
            <a:ext cx="448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</a:rPr>
              <a:t>Dicono di noi: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FFFFFF"/>
                </a:solidFill>
              </a:rPr>
              <a:t>“Un’Azienda Farmaceutica è sicuramente molto critica in tema di pulizia e disinfezione e pertanto un’impresa di pulizie deve essere super professionale e super coscienziosa. Da diversi anni ci avvaliamo di Polisplend, con risultati sempre molto positivi”. </a:t>
            </a:r>
            <a:endParaRPr sz="1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 b="1">
                <a:solidFill>
                  <a:srgbClr val="FFFFFF"/>
                </a:solidFill>
              </a:rPr>
              <a:t>ADIENNE PHARMA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body" idx="4294967295"/>
          </p:nvPr>
        </p:nvSpPr>
        <p:spPr>
          <a:xfrm>
            <a:off x="2328600" y="1075700"/>
            <a:ext cx="448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chemeClr val="dk1"/>
                </a:solidFill>
              </a:rPr>
              <a:t>Dicono di noi: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FFFFFF"/>
                </a:solidFill>
              </a:rPr>
              <a:t>“Azienda molto seria e valida. Dipendenti affidabili, disponibili, precisi, puntuali, simpatici, attenti ai dettagli, scrupolosi, onesti ed efficienti.” </a:t>
            </a:r>
            <a:endParaRPr sz="1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 b="1">
                <a:solidFill>
                  <a:srgbClr val="FFFFFF"/>
                </a:solidFill>
              </a:rPr>
              <a:t>STERLING CHEMICAL MALTA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4294967295"/>
          </p:nvPr>
        </p:nvSpPr>
        <p:spPr>
          <a:xfrm>
            <a:off x="2328600" y="1094900"/>
            <a:ext cx="448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>
                <a:solidFill>
                  <a:srgbClr val="FFFFFF"/>
                </a:solidFill>
              </a:rPr>
              <a:t>Dicono di noi: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FFFFFF"/>
                </a:solidFill>
              </a:rPr>
              <a:t>“La pulizia delle nostre camere bianche di produzione deve essere affidate solo a persone competenti, dinamiche e affidabili…. In Polisplend ho trovato tutte queste caratteristiche”. </a:t>
            </a:r>
            <a:endParaRPr sz="1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600" b="1">
                <a:solidFill>
                  <a:srgbClr val="FFFFFF"/>
                </a:solidFill>
              </a:rPr>
              <a:t>INPHARMA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Servizi integrati</a:t>
            </a:r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43000" cy="3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>
                <a:solidFill>
                  <a:srgbClr val="FFFFFF"/>
                </a:solidFill>
              </a:rPr>
              <a:t>Polisplend: non solo Cleaning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rgbClr val="FFFFFF"/>
                </a:solidFill>
              </a:rPr>
              <a:t>Gli impianti industriali, soprattutto quelli di grandi dimensioni, necessitano di una manutenzione cautelativa e ciclica per garantire il massimo regime di produzione ed evitare perdite economiche che gravino sul bilancio aziendale. </a:t>
            </a:r>
            <a:br>
              <a:rPr lang="it" sz="2300">
                <a:solidFill>
                  <a:srgbClr val="FFFFFF"/>
                </a:solidFill>
              </a:rPr>
            </a:br>
            <a:br>
              <a:rPr lang="it" sz="2300">
                <a:solidFill>
                  <a:srgbClr val="FFFFFF"/>
                </a:solidFill>
              </a:rPr>
            </a:br>
            <a:r>
              <a:rPr lang="it" sz="2300">
                <a:solidFill>
                  <a:srgbClr val="FFFFFF"/>
                </a:solidFill>
              </a:rPr>
              <a:t>Ecco perché Polisplend garantisce un sistema di assistenza a tutto tondo, volto alla tutela dell’intero stabilimento con </a:t>
            </a:r>
            <a:br>
              <a:rPr lang="it" sz="2300">
                <a:solidFill>
                  <a:srgbClr val="FFFFFF"/>
                </a:solidFill>
              </a:rPr>
            </a:br>
            <a:r>
              <a:rPr lang="it" sz="2300">
                <a:solidFill>
                  <a:srgbClr val="FFFFFF"/>
                </a:solidFill>
              </a:rPr>
              <a:t>servizi integrati e su misura per ogni esigenza.</a:t>
            </a:r>
            <a:endParaRPr sz="2300">
              <a:solidFill>
                <a:srgbClr val="FFFFFF"/>
              </a:solidFill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265500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Giardinaggio</a:t>
            </a:r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b="1"/>
              <a:t>Polisplend</a:t>
            </a:r>
            <a:r>
              <a:rPr lang="it"/>
              <a:t> è attiva anche nei servizi di giardinaggio e si occupa della cura, della pulizia e della </a:t>
            </a:r>
            <a:r>
              <a:rPr lang="it" b="1"/>
              <a:t>manutenzione di giardini</a:t>
            </a:r>
            <a:r>
              <a:rPr lang="it"/>
              <a:t>, parchi, villaggi, strade, campi sportivi e di tutte le aree verdi, sia pubbliche sia private.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265500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Disinfestazione</a:t>
            </a:r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b="1"/>
              <a:t>Polisplend </a:t>
            </a:r>
            <a:r>
              <a:rPr lang="it"/>
              <a:t>offre un servizio di igiene ambientale completo che comprende operazioni di </a:t>
            </a:r>
            <a:r>
              <a:rPr lang="it" b="1"/>
              <a:t>disinfestazione</a:t>
            </a:r>
            <a:r>
              <a:rPr lang="it"/>
              <a:t> da insetti e parassiti e </a:t>
            </a:r>
            <a:r>
              <a:rPr lang="it" b="1"/>
              <a:t>derattizzazione</a:t>
            </a:r>
            <a:r>
              <a:rPr lang="it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Polisplend: leader della pulizia industriale e farmaceutica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442100"/>
            <a:ext cx="8156100" cy="29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FFFF"/>
                </a:solidFill>
              </a:rPr>
              <a:t>Polisplend s.r.l</a:t>
            </a:r>
            <a:r>
              <a:rPr lang="it" dirty="0">
                <a:solidFill>
                  <a:srgbClr val="FFFFFF"/>
                </a:solidFill>
              </a:rPr>
              <a:t>, presente sul mercato </a:t>
            </a:r>
            <a:r>
              <a:rPr lang="it" b="1" dirty="0">
                <a:solidFill>
                  <a:srgbClr val="FFFFFF"/>
                </a:solidFill>
              </a:rPr>
              <a:t>dal 1978</a:t>
            </a:r>
            <a:r>
              <a:rPr lang="it" dirty="0">
                <a:solidFill>
                  <a:srgbClr val="FFFFFF"/>
                </a:solidFill>
              </a:rPr>
              <a:t>, offre servizi d’</a:t>
            </a:r>
            <a:r>
              <a:rPr lang="it" b="1" dirty="0">
                <a:solidFill>
                  <a:srgbClr val="FFFFFF"/>
                </a:solidFill>
              </a:rPr>
              <a:t>eccellenza</a:t>
            </a:r>
            <a:r>
              <a:rPr lang="it" dirty="0">
                <a:solidFill>
                  <a:srgbClr val="FFFFFF"/>
                </a:solidFill>
              </a:rPr>
              <a:t> di </a:t>
            </a:r>
            <a:r>
              <a:rPr lang="it" b="1" dirty="0">
                <a:solidFill>
                  <a:srgbClr val="FFFFFF"/>
                </a:solidFill>
              </a:rPr>
              <a:t>pulizia industriale e di grandi superfici </a:t>
            </a:r>
            <a:r>
              <a:rPr lang="it" dirty="0">
                <a:solidFill>
                  <a:srgbClr val="FFFFFF"/>
                </a:solidFill>
              </a:rPr>
              <a:t>grazie all’esperienza maturata in Italia e all’estero.</a:t>
            </a:r>
            <a:br>
              <a:rPr lang="it" b="1" dirty="0">
                <a:solidFill>
                  <a:srgbClr val="FFFFFF"/>
                </a:solidFill>
              </a:rPr>
            </a:br>
            <a:br>
              <a:rPr lang="it" dirty="0">
                <a:solidFill>
                  <a:srgbClr val="FFFFFF"/>
                </a:solidFill>
              </a:rPr>
            </a:br>
            <a:r>
              <a:rPr lang="it" dirty="0">
                <a:solidFill>
                  <a:srgbClr val="FFFFFF"/>
                </a:solidFill>
              </a:rPr>
              <a:t>Opera sull'intero </a:t>
            </a:r>
            <a:r>
              <a:rPr lang="it" b="1" dirty="0">
                <a:solidFill>
                  <a:srgbClr val="FFFFFF"/>
                </a:solidFill>
              </a:rPr>
              <a:t>territorio nazionale</a:t>
            </a:r>
            <a:r>
              <a:rPr lang="it" dirty="0">
                <a:solidFill>
                  <a:srgbClr val="FFFFFF"/>
                </a:solidFill>
              </a:rPr>
              <a:t> grazie </a:t>
            </a:r>
            <a:r>
              <a:rPr lang="it">
                <a:solidFill>
                  <a:srgbClr val="FFFFFF"/>
                </a:solidFill>
              </a:rPr>
              <a:t>alle sedi operative </a:t>
            </a:r>
            <a:r>
              <a:rPr lang="it" dirty="0">
                <a:solidFill>
                  <a:srgbClr val="FFFFFF"/>
                </a:solidFill>
              </a:rPr>
              <a:t>strategiche a:</a:t>
            </a:r>
            <a:r>
              <a:rPr lang="it" b="1" dirty="0">
                <a:solidFill>
                  <a:srgbClr val="FFFFFF"/>
                </a:solidFill>
              </a:rPr>
              <a:t> </a:t>
            </a:r>
            <a:br>
              <a:rPr lang="it" b="1" dirty="0">
                <a:solidFill>
                  <a:srgbClr val="FFFFFF"/>
                </a:solidFill>
              </a:rPr>
            </a:br>
            <a:r>
              <a:rPr lang="it" b="1" dirty="0">
                <a:solidFill>
                  <a:srgbClr val="FFFFFF"/>
                </a:solidFill>
              </a:rPr>
              <a:t>Milano, Catania e  Malta. 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FFF"/>
                </a:solidFill>
              </a:rPr>
              <a:t>Particolare attenzione è rivolta alle </a:t>
            </a:r>
            <a:r>
              <a:rPr lang="it" b="1" dirty="0">
                <a:solidFill>
                  <a:srgbClr val="FFFFFF"/>
                </a:solidFill>
              </a:rPr>
              <a:t>industrie farmaceutiche </a:t>
            </a:r>
            <a:r>
              <a:rPr lang="it" dirty="0">
                <a:solidFill>
                  <a:srgbClr val="FFFFFF"/>
                </a:solidFill>
              </a:rPr>
              <a:t>grazie alla specializzazione nel </a:t>
            </a:r>
            <a:r>
              <a:rPr lang="it" b="1" dirty="0">
                <a:solidFill>
                  <a:srgbClr val="FFFFFF"/>
                </a:solidFill>
              </a:rPr>
              <a:t>servizio di pulizia e sterilizzazione </a:t>
            </a:r>
            <a:br>
              <a:rPr lang="it" b="1" dirty="0">
                <a:solidFill>
                  <a:srgbClr val="FFFFFF"/>
                </a:solidFill>
              </a:rPr>
            </a:br>
            <a:r>
              <a:rPr lang="it" b="1" dirty="0">
                <a:solidFill>
                  <a:srgbClr val="FFFFFF"/>
                </a:solidFill>
              </a:rPr>
              <a:t>delle Clean Room in classe A.</a:t>
            </a:r>
            <a:endParaRPr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265500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Portierato</a:t>
            </a:r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b="1"/>
              <a:t>Polisplend </a:t>
            </a:r>
            <a:r>
              <a:rPr lang="it"/>
              <a:t>risponde anche a coloro che richiedono un servizio di </a:t>
            </a:r>
            <a:r>
              <a:rPr lang="it" b="1"/>
              <a:t>portierato professionale</a:t>
            </a:r>
            <a:r>
              <a:rPr lang="it"/>
              <a:t>, sia per ambienti civili sia industriali.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265500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Facchinaggio</a:t>
            </a:r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Il servizio di facchinaggio è un insieme di operazioni dedicate allo spostamento di merci e prodotti di piccole dimensioni, un’attività essenziale per la corretta esecuzione di trasporti, traslochi e allestimenti. Per questo, </a:t>
            </a:r>
            <a:r>
              <a:rPr lang="it" b="1"/>
              <a:t>Polisplend</a:t>
            </a:r>
            <a:r>
              <a:rPr lang="it"/>
              <a:t>, offre ad aziende e privati soluzioni dedicate alla </a:t>
            </a:r>
            <a:r>
              <a:rPr lang="it" b="1"/>
              <a:t>movimentazione di merci </a:t>
            </a:r>
            <a:r>
              <a:rPr lang="it"/>
              <a:t>e prodotti e riordino di magazzini.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265500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Piccole manutenzioni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 tecnici specializzati di </a:t>
            </a:r>
            <a:r>
              <a:rPr lang="it" b="1"/>
              <a:t>Polisplend </a:t>
            </a:r>
            <a:r>
              <a:rPr lang="it"/>
              <a:t>effettuano lavori di riparazione ordinaria e di piccola manutenzione per mantenere inalterata l’efficienza dei </a:t>
            </a:r>
            <a:r>
              <a:rPr lang="it" b="1"/>
              <a:t>macchinari della produzione</a:t>
            </a:r>
            <a:r>
              <a:rPr lang="it"/>
              <a:t>. </a:t>
            </a:r>
            <a:br>
              <a:rPr lang="it"/>
            </a:br>
            <a:br>
              <a:rPr lang="it"/>
            </a:br>
            <a:r>
              <a:rPr lang="it"/>
              <a:t>Questa attività viene svolta </a:t>
            </a:r>
            <a:r>
              <a:rPr lang="it" b="1"/>
              <a:t>periodicamente</a:t>
            </a:r>
            <a:r>
              <a:rPr lang="it"/>
              <a:t> per garantire la massima efficienza operativa, operando sempre in conformità con le norme vigenti in tema di sicurezza.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43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rgbClr val="FFFFFF"/>
                </a:solidFill>
              </a:rPr>
              <a:t>La soddisfazione dei nostri clienti </a:t>
            </a:r>
            <a:br>
              <a:rPr lang="it" sz="3400">
                <a:solidFill>
                  <a:srgbClr val="FFFFFF"/>
                </a:solidFill>
              </a:rPr>
            </a:br>
            <a:r>
              <a:rPr lang="it" sz="3400">
                <a:solidFill>
                  <a:srgbClr val="FFFFFF"/>
                </a:solidFill>
              </a:rPr>
              <a:t>viene prima di tutto. </a:t>
            </a:r>
            <a:endParaRPr sz="3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rgbClr val="FFFFFF"/>
                </a:solidFill>
              </a:rPr>
              <a:t>Vogliamo che i nostri clienti </a:t>
            </a:r>
            <a:br>
              <a:rPr lang="it" sz="3400">
                <a:solidFill>
                  <a:srgbClr val="FFFFFF"/>
                </a:solidFill>
              </a:rPr>
            </a:br>
            <a:r>
              <a:rPr lang="it" sz="3400">
                <a:solidFill>
                  <a:srgbClr val="FFFFFF"/>
                </a:solidFill>
              </a:rPr>
              <a:t>siano sempre soddisfatti e continuino </a:t>
            </a:r>
            <a:br>
              <a:rPr lang="it" sz="3400">
                <a:solidFill>
                  <a:srgbClr val="FFFFFF"/>
                </a:solidFill>
              </a:rPr>
            </a:br>
            <a:r>
              <a:rPr lang="it" sz="3400">
                <a:solidFill>
                  <a:srgbClr val="FFFFFF"/>
                </a:solidFill>
              </a:rPr>
              <a:t>a sceglierci giorno dopo giorno. </a:t>
            </a:r>
            <a:endParaRPr sz="3400">
              <a:solidFill>
                <a:srgbClr val="FFFFFF"/>
              </a:solidFill>
            </a:endParaRPr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/>
          <p:nvPr/>
        </p:nvSpPr>
        <p:spPr>
          <a:xfrm>
            <a:off x="-855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6"/>
          <p:cNvSpPr txBox="1"/>
          <p:nvPr/>
        </p:nvSpPr>
        <p:spPr>
          <a:xfrm>
            <a:off x="3175500" y="4207725"/>
            <a:ext cx="27177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840 000 329</a:t>
            </a:r>
            <a:br>
              <a:rPr lang="it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polisplend@polisplend.it</a:t>
            </a:r>
            <a:endParaRPr sz="1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‍</a:t>
            </a:r>
            <a:endParaRPr sz="1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557550" y="2796825"/>
            <a:ext cx="1992000" cy="1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7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CATANIA</a:t>
            </a:r>
            <a:br>
              <a:rPr lang="it" sz="17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" sz="17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Prima Strada, snc 95121 Catania</a:t>
            </a:r>
            <a:endParaRPr sz="17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3484950" y="2796825"/>
            <a:ext cx="2098800" cy="1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7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MILANO</a:t>
            </a:r>
            <a:br>
              <a:rPr lang="it" sz="17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" sz="17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Via Pola, 4             20124 Milano</a:t>
            </a:r>
            <a:endParaRPr sz="17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6603500" y="2796825"/>
            <a:ext cx="19920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MALTA</a:t>
            </a:r>
            <a:br>
              <a:rPr lang="it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8, Church Square, Birzebbugia, Malta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075" y="628775"/>
            <a:ext cx="1467675" cy="12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37000"/>
            <a:ext cx="7425" cy="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225" y="2637000"/>
            <a:ext cx="7425" cy="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50" y="2637000"/>
            <a:ext cx="7425" cy="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5525" y="4339575"/>
            <a:ext cx="201525" cy="2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Polisplend: leader della pulizia industriale e farmaceutica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442100"/>
            <a:ext cx="8138700" cy="3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Le operazioni di </a:t>
            </a:r>
            <a:r>
              <a:rPr lang="it" b="1">
                <a:solidFill>
                  <a:srgbClr val="FFFFFF"/>
                </a:solidFill>
              </a:rPr>
              <a:t>cleaning delle camere bianche</a:t>
            </a:r>
            <a:r>
              <a:rPr lang="it">
                <a:solidFill>
                  <a:srgbClr val="FFFFFF"/>
                </a:solidFill>
              </a:rPr>
              <a:t> richiedono grande rigore e </a:t>
            </a:r>
            <a:r>
              <a:rPr lang="it" b="1">
                <a:solidFill>
                  <a:srgbClr val="FFFFFF"/>
                </a:solidFill>
              </a:rPr>
              <a:t>rispetto delle normative</a:t>
            </a:r>
            <a:r>
              <a:rPr lang="it">
                <a:solidFill>
                  <a:srgbClr val="FFFFFF"/>
                </a:solidFill>
              </a:rPr>
              <a:t>, per questo Polisplend si rivolge ad aziende particolarmente esigenti ed attente alla qualità dei servizi e</a:t>
            </a:r>
            <a:r>
              <a:rPr lang="it" b="1">
                <a:solidFill>
                  <a:srgbClr val="FFFFFF"/>
                </a:solidFill>
              </a:rPr>
              <a:t> garantisce servizi sicuri ed efficienti.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it">
                <a:solidFill>
                  <a:srgbClr val="FFFFFF"/>
                </a:solidFill>
              </a:rPr>
            </a:br>
            <a:r>
              <a:rPr lang="it">
                <a:solidFill>
                  <a:srgbClr val="FFFFFF"/>
                </a:solidFill>
              </a:rPr>
              <a:t>	Polisplend è in possesso delle </a:t>
            </a:r>
            <a:r>
              <a:rPr lang="it" b="1">
                <a:solidFill>
                  <a:srgbClr val="FFFFFF"/>
                </a:solidFill>
              </a:rPr>
              <a:t>certificazioni ISO:</a:t>
            </a:r>
            <a:endParaRPr b="1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it">
                <a:solidFill>
                  <a:srgbClr val="FFFFFF"/>
                </a:solidFill>
              </a:rPr>
              <a:t>ISO 9001 ANCCP </a:t>
            </a:r>
            <a:r>
              <a:rPr lang="it" b="1">
                <a:solidFill>
                  <a:srgbClr val="FFFFFF"/>
                </a:solidFill>
              </a:rPr>
              <a:t>Gestione Qualità Certificata</a:t>
            </a:r>
            <a:r>
              <a:rPr lang="it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it">
                <a:solidFill>
                  <a:srgbClr val="FFFFFF"/>
                </a:solidFill>
              </a:rPr>
              <a:t>ISO 14001 ANCCP </a:t>
            </a:r>
            <a:r>
              <a:rPr lang="it" b="1">
                <a:solidFill>
                  <a:srgbClr val="FFFFFF"/>
                </a:solidFill>
              </a:rPr>
              <a:t>Gestione Ambientale Certificata</a:t>
            </a:r>
            <a:endParaRPr b="1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it">
                <a:solidFill>
                  <a:srgbClr val="FFFFFF"/>
                </a:solidFill>
              </a:rPr>
              <a:t>ISO 45001</a:t>
            </a:r>
            <a:r>
              <a:rPr lang="it" b="1">
                <a:solidFill>
                  <a:srgbClr val="FFFFFF"/>
                </a:solidFill>
              </a:rPr>
              <a:t> Sicurezza sul lavoro</a:t>
            </a:r>
            <a:endParaRPr b="1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it">
                <a:solidFill>
                  <a:srgbClr val="FFFFFF"/>
                </a:solidFill>
              </a:rPr>
              <a:t>SA8000</a:t>
            </a:r>
            <a:r>
              <a:rPr lang="it" b="1">
                <a:solidFill>
                  <a:srgbClr val="FFFFFF"/>
                </a:solidFill>
              </a:rPr>
              <a:t> Certificazione etica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118600" cy="32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>
                <a:solidFill>
                  <a:srgbClr val="FFFFFF"/>
                </a:solidFill>
              </a:rPr>
              <a:t>Certificazioni e rispetto delle normative</a:t>
            </a:r>
            <a:endParaRPr sz="23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POLISPLEND opera in conformità alla normative ISO vigenti nel settore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CLEANROOMS AND ASSOCIATED CONTROLLED ENVIRONMENTS 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-PART 5: OPERATIONS ISO 14644- 5:2004 attraverso l’aggiornamento continuo delle proprie risorse e il controllo sui servizi erogati.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4851" y="3547766"/>
            <a:ext cx="1360950" cy="57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0550" y="3539901"/>
            <a:ext cx="1360950" cy="5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365" y="3539890"/>
            <a:ext cx="1190815" cy="5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6899" y="3494687"/>
            <a:ext cx="958979" cy="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nostri punti di forza</a:t>
            </a:r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424825" y="1253964"/>
            <a:ext cx="8294371" cy="1441770"/>
            <a:chOff x="424813" y="1177875"/>
            <a:chExt cx="8294371" cy="849900"/>
          </a:xfrm>
        </p:grpSpPr>
        <p:sp>
          <p:nvSpPr>
            <p:cNvPr id="91" name="Google Shape;91;p17"/>
            <p:cNvSpPr/>
            <p:nvPr/>
          </p:nvSpPr>
          <p:spPr>
            <a:xfrm>
              <a:off x="2927684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424813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16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7"/>
          <p:cNvSpPr txBox="1">
            <a:spLocks noGrp="1"/>
          </p:cNvSpPr>
          <p:nvPr>
            <p:ph type="body" idx="4294967295"/>
          </p:nvPr>
        </p:nvSpPr>
        <p:spPr>
          <a:xfrm>
            <a:off x="539675" y="1254387"/>
            <a:ext cx="2422500" cy="14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</a:rPr>
              <a:t>Pulizia certificata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4294967295"/>
          </p:nvPr>
        </p:nvSpPr>
        <p:spPr>
          <a:xfrm>
            <a:off x="3480450" y="1254299"/>
            <a:ext cx="5111700" cy="15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La qualità del nostro servizio è garantita dalle </a:t>
            </a:r>
            <a:r>
              <a:rPr lang="it" b="1">
                <a:solidFill>
                  <a:schemeClr val="lt1"/>
                </a:solidFill>
              </a:rPr>
              <a:t>certificazioni</a:t>
            </a:r>
            <a:r>
              <a:rPr lang="it">
                <a:solidFill>
                  <a:schemeClr val="lt1"/>
                </a:solidFill>
              </a:rPr>
              <a:t> in nostro possesso relative a Gestione Qualità, Gestione Ambientale, Sicurezza sul lavoro e Eticità.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5" name="Google Shape;95;p17"/>
          <p:cNvGrpSpPr/>
          <p:nvPr/>
        </p:nvGrpSpPr>
        <p:grpSpPr>
          <a:xfrm>
            <a:off x="427068" y="2909476"/>
            <a:ext cx="8278601" cy="1523616"/>
            <a:chOff x="424813" y="2075689"/>
            <a:chExt cx="8294360" cy="849900"/>
          </a:xfrm>
        </p:grpSpPr>
        <p:sp>
          <p:nvSpPr>
            <p:cNvPr id="96" name="Google Shape;96;p17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16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7"/>
          <p:cNvSpPr txBox="1">
            <a:spLocks noGrp="1"/>
          </p:cNvSpPr>
          <p:nvPr>
            <p:ph type="body" idx="4294967295"/>
          </p:nvPr>
        </p:nvSpPr>
        <p:spPr>
          <a:xfrm>
            <a:off x="670975" y="3271688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</a:rPr>
              <a:t>Personalizzazione delle attività di pulizia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4294967295"/>
          </p:nvPr>
        </p:nvSpPr>
        <p:spPr>
          <a:xfrm>
            <a:off x="3595300" y="2947733"/>
            <a:ext cx="5111700" cy="14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Il lavoro è </a:t>
            </a:r>
            <a:r>
              <a:rPr lang="it" b="1">
                <a:solidFill>
                  <a:schemeClr val="lt1"/>
                </a:solidFill>
              </a:rPr>
              <a:t>flessibile</a:t>
            </a:r>
            <a:r>
              <a:rPr lang="it">
                <a:solidFill>
                  <a:schemeClr val="lt1"/>
                </a:solidFill>
              </a:rPr>
              <a:t>, per essere adattato alle reali esigenze dei nostri partner. Proprio per questo i nostri interventi non prevedono soltanto pulizie ordinarie e periodiche, ma anche straordinarie.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nostri punti di forza</a:t>
            </a:r>
            <a:endParaRPr/>
          </a:p>
        </p:txBody>
      </p:sp>
      <p:grpSp>
        <p:nvGrpSpPr>
          <p:cNvPr id="105" name="Google Shape;105;p18"/>
          <p:cNvGrpSpPr/>
          <p:nvPr/>
        </p:nvGrpSpPr>
        <p:grpSpPr>
          <a:xfrm>
            <a:off x="424825" y="1253964"/>
            <a:ext cx="8294371" cy="1441770"/>
            <a:chOff x="424813" y="1177875"/>
            <a:chExt cx="8294371" cy="849900"/>
          </a:xfrm>
        </p:grpSpPr>
        <p:sp>
          <p:nvSpPr>
            <p:cNvPr id="106" name="Google Shape;106;p18"/>
            <p:cNvSpPr/>
            <p:nvPr/>
          </p:nvSpPr>
          <p:spPr>
            <a:xfrm>
              <a:off x="2927684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424813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16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8"/>
          <p:cNvSpPr txBox="1">
            <a:spLocks noGrp="1"/>
          </p:cNvSpPr>
          <p:nvPr>
            <p:ph type="body" idx="4294967295"/>
          </p:nvPr>
        </p:nvSpPr>
        <p:spPr>
          <a:xfrm>
            <a:off x="539675" y="1254387"/>
            <a:ext cx="2422500" cy="14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</a:rPr>
              <a:t>Macchinari di 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</a:rPr>
              <a:t>ultima generazione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4294967295"/>
          </p:nvPr>
        </p:nvSpPr>
        <p:spPr>
          <a:xfrm>
            <a:off x="3480454" y="1254311"/>
            <a:ext cx="5111700" cy="14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Investiamo su </a:t>
            </a:r>
            <a:r>
              <a:rPr lang="it" b="1">
                <a:solidFill>
                  <a:schemeClr val="lt1"/>
                </a:solidFill>
              </a:rPr>
              <a:t>tecnologia</a:t>
            </a:r>
            <a:r>
              <a:rPr lang="it">
                <a:solidFill>
                  <a:schemeClr val="lt1"/>
                </a:solidFill>
              </a:rPr>
              <a:t> e macchinari all’avanguardia per avere sempre la tecnologia più recente al servizio dei nostri partner. 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0" name="Google Shape;110;p18"/>
          <p:cNvGrpSpPr/>
          <p:nvPr/>
        </p:nvGrpSpPr>
        <p:grpSpPr>
          <a:xfrm>
            <a:off x="427068" y="2909476"/>
            <a:ext cx="8278601" cy="1523616"/>
            <a:chOff x="424813" y="2075689"/>
            <a:chExt cx="8294360" cy="849900"/>
          </a:xfrm>
        </p:grpSpPr>
        <p:sp>
          <p:nvSpPr>
            <p:cNvPr id="111" name="Google Shape;111;p18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16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8"/>
          <p:cNvSpPr txBox="1">
            <a:spLocks noGrp="1"/>
          </p:cNvSpPr>
          <p:nvPr>
            <p:ph type="body" idx="4294967295"/>
          </p:nvPr>
        </p:nvSpPr>
        <p:spPr>
          <a:xfrm>
            <a:off x="670975" y="3271688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</a:rPr>
              <a:t>Formazione costante del personale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4294967295"/>
          </p:nvPr>
        </p:nvSpPr>
        <p:spPr>
          <a:xfrm>
            <a:off x="3593975" y="3090175"/>
            <a:ext cx="5111700" cy="1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Investiamo sulla </a:t>
            </a:r>
            <a:r>
              <a:rPr lang="it" b="1">
                <a:solidFill>
                  <a:schemeClr val="lt1"/>
                </a:solidFill>
              </a:rPr>
              <a:t>formazione</a:t>
            </a:r>
            <a:r>
              <a:rPr lang="it">
                <a:solidFill>
                  <a:schemeClr val="lt1"/>
                </a:solidFill>
              </a:rPr>
              <a:t> dei nostri operatori per avere prestazioni in tempi rapidi e sempre nel rispetto delle norme igieniche più rigorose.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nostri punti di forza</a:t>
            </a:r>
            <a:endParaRPr/>
          </a:p>
        </p:txBody>
      </p:sp>
      <p:grpSp>
        <p:nvGrpSpPr>
          <p:cNvPr id="120" name="Google Shape;120;p19"/>
          <p:cNvGrpSpPr/>
          <p:nvPr/>
        </p:nvGrpSpPr>
        <p:grpSpPr>
          <a:xfrm>
            <a:off x="424825" y="1253964"/>
            <a:ext cx="8294371" cy="1441770"/>
            <a:chOff x="424813" y="1177875"/>
            <a:chExt cx="8294371" cy="849900"/>
          </a:xfrm>
        </p:grpSpPr>
        <p:sp>
          <p:nvSpPr>
            <p:cNvPr id="121" name="Google Shape;121;p19"/>
            <p:cNvSpPr/>
            <p:nvPr/>
          </p:nvSpPr>
          <p:spPr>
            <a:xfrm>
              <a:off x="2927684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424813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16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9"/>
          <p:cNvSpPr txBox="1">
            <a:spLocks noGrp="1"/>
          </p:cNvSpPr>
          <p:nvPr>
            <p:ph type="body" idx="4294967295"/>
          </p:nvPr>
        </p:nvSpPr>
        <p:spPr>
          <a:xfrm>
            <a:off x="539675" y="1254387"/>
            <a:ext cx="2422500" cy="14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</a:rPr>
              <a:t>Uso di prodotti a basso impatto ambientale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294967295"/>
          </p:nvPr>
        </p:nvSpPr>
        <p:spPr>
          <a:xfrm>
            <a:off x="3595300" y="1385775"/>
            <a:ext cx="5111700" cy="15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</a:rPr>
              <a:t>Usiamo prodotti privi di sostanze pericolose per l’uomo e per il territorio. Rispondiamo rigorosamente alle norme per la </a:t>
            </a:r>
            <a:r>
              <a:rPr lang="it" sz="1600" b="1">
                <a:solidFill>
                  <a:schemeClr val="lt1"/>
                </a:solidFill>
              </a:rPr>
              <a:t>salvaguardia ambientale</a:t>
            </a:r>
            <a:r>
              <a:rPr lang="it" sz="1600">
                <a:solidFill>
                  <a:schemeClr val="lt1"/>
                </a:solidFill>
              </a:rPr>
              <a:t> e controlliamo il consumo dell’acqua e la quantità degli scarichi.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grpSp>
        <p:nvGrpSpPr>
          <p:cNvPr id="125" name="Google Shape;125;p19"/>
          <p:cNvGrpSpPr/>
          <p:nvPr/>
        </p:nvGrpSpPr>
        <p:grpSpPr>
          <a:xfrm>
            <a:off x="427068" y="2909476"/>
            <a:ext cx="8278601" cy="1523616"/>
            <a:chOff x="424813" y="2075689"/>
            <a:chExt cx="8294360" cy="849900"/>
          </a:xfrm>
        </p:grpSpPr>
        <p:sp>
          <p:nvSpPr>
            <p:cNvPr id="126" name="Google Shape;126;p19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rgbClr val="F16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9"/>
          <p:cNvSpPr txBox="1">
            <a:spLocks noGrp="1"/>
          </p:cNvSpPr>
          <p:nvPr>
            <p:ph type="body" idx="4294967295"/>
          </p:nvPr>
        </p:nvSpPr>
        <p:spPr>
          <a:xfrm>
            <a:off x="670975" y="3271688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</a:rPr>
              <a:t>Tariffe convenienti e un servizio di qualità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4294967295"/>
          </p:nvPr>
        </p:nvSpPr>
        <p:spPr>
          <a:xfrm>
            <a:off x="3595300" y="2947733"/>
            <a:ext cx="5111700" cy="14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I nostri servizi vengono scelti da decenni dalle industrie più in vista del settore Pharma e industriale grazie a </a:t>
            </a:r>
            <a:r>
              <a:rPr lang="it" b="1">
                <a:solidFill>
                  <a:schemeClr val="lt1"/>
                </a:solidFill>
              </a:rPr>
              <a:t>costi contenuti </a:t>
            </a:r>
            <a:r>
              <a:rPr lang="it">
                <a:solidFill>
                  <a:schemeClr val="lt1"/>
                </a:solidFill>
              </a:rPr>
              <a:t>e qualità del servizio garantita.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43000" cy="32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 b="1">
                <a:solidFill>
                  <a:srgbClr val="FFFFFF"/>
                </a:solidFill>
              </a:rPr>
              <a:t>La nostra mission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rgbClr val="FFFFFF"/>
                </a:solidFill>
              </a:rPr>
              <a:t>Un servizio di qualità che garantisca l'osservanza delle norme contrattuali e legislative a tutela del committente in termini di  responsabilità solidale.</a:t>
            </a:r>
            <a:endParaRPr sz="2300">
              <a:solidFill>
                <a:srgbClr val="FFFFFF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075" y="3489125"/>
            <a:ext cx="1712699" cy="10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2617450" y="1106000"/>
            <a:ext cx="1804800" cy="1821300"/>
          </a:xfrm>
          <a:prstGeom prst="ellipse">
            <a:avLst/>
          </a:prstGeom>
          <a:solidFill>
            <a:srgbClr val="F1653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83500" y="1106000"/>
            <a:ext cx="1804800" cy="1821300"/>
          </a:xfrm>
          <a:prstGeom prst="ellipse">
            <a:avLst/>
          </a:prstGeom>
          <a:solidFill>
            <a:srgbClr val="F1653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La nostra comunicazione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6729350" y="3106627"/>
            <a:ext cx="2177400" cy="1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7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POLISPLEND </a:t>
            </a:r>
            <a:br>
              <a:rPr lang="it" sz="17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it" sz="17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come partner di riferimento nella pulizia industriale</a:t>
            </a:r>
            <a:endParaRPr sz="17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81205" y="1798550"/>
            <a:ext cx="2177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7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RACCONTARE</a:t>
            </a:r>
            <a:endParaRPr sz="17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197200" y="3024452"/>
            <a:ext cx="2177400" cy="1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l’impegno di POLISPLEND nello sviluppo di servizi efficaci e di qualità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374550" y="3106629"/>
            <a:ext cx="2177400" cy="17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 nostri partner e </a:t>
            </a:r>
            <a:br>
              <a:rPr lang="it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it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le loro attività aumentandone il valore percepito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4551950" y="3106629"/>
            <a:ext cx="2177400" cy="17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una relazione di fiducia basata su valori concreti e soluzioni coerenti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4791850" y="1106000"/>
            <a:ext cx="1804800" cy="1821300"/>
          </a:xfrm>
          <a:prstGeom prst="ellipse">
            <a:avLst/>
          </a:prstGeom>
          <a:solidFill>
            <a:srgbClr val="F1653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7085350" y="1106000"/>
            <a:ext cx="1804800" cy="1821300"/>
          </a:xfrm>
          <a:prstGeom prst="ellipse">
            <a:avLst/>
          </a:prstGeom>
          <a:solidFill>
            <a:srgbClr val="F1653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2431151" y="1798550"/>
            <a:ext cx="2177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7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SOSTENERE</a:t>
            </a:r>
            <a:endParaRPr sz="17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681088" y="1798538"/>
            <a:ext cx="19239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7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COSTRUIRE</a:t>
            </a:r>
            <a:endParaRPr sz="17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7367500" y="1798550"/>
            <a:ext cx="12405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7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AFFERMARE</a:t>
            </a:r>
            <a:endParaRPr sz="17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998</Words>
  <Application>Microsoft Office PowerPoint</Application>
  <PresentationFormat>Presentazione su schermo (16:9)</PresentationFormat>
  <Paragraphs>84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Oswald</vt:lpstr>
      <vt:lpstr>Average</vt:lpstr>
      <vt:lpstr>Arial</vt:lpstr>
      <vt:lpstr>Slate</vt:lpstr>
      <vt:lpstr>Company Profile</vt:lpstr>
      <vt:lpstr>Polisplend: leader della pulizia industriale e farmaceutica  </vt:lpstr>
      <vt:lpstr>Polisplend: leader della pulizia industriale e farmaceutica   </vt:lpstr>
      <vt:lpstr>Certificazioni e rispetto delle normative  POLISPLEND opera in conformità alla normative ISO vigenti nel settore CLEANROOMS AND ASSOCIATED CONTROLLED ENVIRONMENTS  -PART 5: OPERATIONS ISO 14644- 5:2004 attraverso l’aggiornamento continuo delle proprie risorse e il controllo sui servizi erogati. </vt:lpstr>
      <vt:lpstr>I nostri punti di forza</vt:lpstr>
      <vt:lpstr>I nostri punti di forza</vt:lpstr>
      <vt:lpstr>I nostri punti di forza</vt:lpstr>
      <vt:lpstr>La nostra mission  Un servizio di qualità che garantisca l'osservanza delle norme contrattuali e legislative a tutela del committente in termini di  responsabilità solidale.</vt:lpstr>
      <vt:lpstr>La nostra comunicazione</vt:lpstr>
      <vt:lpstr>Il settore cleaning industriale in Italia: Polisplend, il partner ideale per la tua azienda</vt:lpstr>
      <vt:lpstr>Un settore  ad alta competitività</vt:lpstr>
      <vt:lpstr>Distinguersi fra i competitor</vt:lpstr>
      <vt:lpstr>Presentazione standard di PowerPoint</vt:lpstr>
      <vt:lpstr>Presentazione standard di PowerPoint</vt:lpstr>
      <vt:lpstr>Presentazione standard di PowerPoint</vt:lpstr>
      <vt:lpstr>Servizi integrati</vt:lpstr>
      <vt:lpstr>Polisplend: non solo Cleaning  Gli impianti industriali, soprattutto quelli di grandi dimensioni, necessitano di una manutenzione cautelativa e ciclica per garantire il massimo regime di produzione ed evitare perdite economiche che gravino sul bilancio aziendale.   Ecco perché Polisplend garantisce un sistema di assistenza a tutto tondo, volto alla tutela dell’intero stabilimento con  servizi integrati e su misura per ogni esigenza.</vt:lpstr>
      <vt:lpstr>Giardinaggio</vt:lpstr>
      <vt:lpstr>Disinfestazione</vt:lpstr>
      <vt:lpstr>Portierato</vt:lpstr>
      <vt:lpstr>Facchinaggio</vt:lpstr>
      <vt:lpstr>Piccole manutenzioni</vt:lpstr>
      <vt:lpstr>La soddisfazione dei nostri clienti  viene prima di tutto.   Vogliamo che i nostri clienti  siano sempre soddisfatti e continuino  a sceglierci giorno dopo giorno.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Marco</dc:creator>
  <cp:lastModifiedBy>Marco Magnano San Lio</cp:lastModifiedBy>
  <cp:revision>4</cp:revision>
  <dcterms:modified xsi:type="dcterms:W3CDTF">2021-04-19T09:49:41Z</dcterms:modified>
</cp:coreProperties>
</file>